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60" r:id="rId5"/>
    <p:sldId id="264" r:id="rId6"/>
    <p:sldId id="258" r:id="rId7"/>
    <p:sldId id="261" r:id="rId8"/>
    <p:sldId id="265" r:id="rId9"/>
    <p:sldId id="26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96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971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067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732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640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523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266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999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704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669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00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3912A-15AF-D74B-BB47-1DD162DA04AC}" type="datetimeFigureOut">
              <a:rPr lang="en-US" smtClean="0"/>
              <a:t>5/28/15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C2A9F-0485-E74E-AC2F-4B1B97EF28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824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88.80.185.203/" TargetMode="Externa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6087"/>
            <a:ext cx="7772400" cy="2474363"/>
          </a:xfrm>
        </p:spPr>
        <p:txBody>
          <a:bodyPr>
            <a:normAutofit fontScale="90000"/>
          </a:bodyPr>
          <a:lstStyle/>
          <a:p>
            <a:r>
              <a:rPr lang="en-US" dirty="0"/>
              <a:t>Stock Movement Forecaster</a:t>
            </a:r>
            <a:br>
              <a:rPr lang="en-US" dirty="0"/>
            </a:br>
            <a:r>
              <a:rPr lang="en-US" dirty="0">
                <a:solidFill>
                  <a:srgbClr val="0000FF"/>
                </a:solidFill>
              </a:rPr>
              <a:t>App</a:t>
            </a:r>
            <a:r>
              <a:rPr lang="en-US" dirty="0" smtClean="0">
                <a:solidFill>
                  <a:srgbClr val="0000FF"/>
                </a:solidFill>
              </a:rPr>
              <a:t>: Warren Buffet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‘</a:t>
            </a:r>
            <a:r>
              <a:rPr lang="en-US" dirty="0">
                <a:solidFill>
                  <a:srgbClr val="008000"/>
                </a:solidFill>
              </a:rPr>
              <a:t>Invest For Me</a:t>
            </a:r>
            <a:r>
              <a:rPr lang="en-US" dirty="0"/>
              <a:t>’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199"/>
            <a:ext cx="6400800" cy="217305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Team: DataJhoom</a:t>
            </a:r>
          </a:p>
          <a:p>
            <a:endParaRPr lang="en-US" dirty="0" smtClean="0"/>
          </a:p>
          <a:p>
            <a:r>
              <a:rPr lang="en-US" dirty="0" smtClean="0"/>
              <a:t>Eric Gieseke</a:t>
            </a:r>
          </a:p>
          <a:p>
            <a:r>
              <a:rPr lang="en-US" dirty="0" smtClean="0"/>
              <a:t>Sriram Moorthy</a:t>
            </a:r>
          </a:p>
          <a:p>
            <a:r>
              <a:rPr lang="en-US" dirty="0" smtClean="0"/>
              <a:t>Anindita Mahapatra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064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IBM spark server (158.85.71.206)</a:t>
            </a:r>
          </a:p>
          <a:p>
            <a:pPr lvl="1"/>
            <a:r>
              <a:rPr lang="en-US" dirty="0" smtClean="0"/>
              <a:t>/uploads</a:t>
            </a:r>
          </a:p>
          <a:p>
            <a:pPr lvl="2"/>
            <a:r>
              <a:rPr lang="en-US" dirty="0"/>
              <a:t>stock-sentiment-1.0.0.jar</a:t>
            </a:r>
            <a:endParaRPr lang="en-US" dirty="0" smtClean="0"/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hackathon</a:t>
            </a:r>
            <a:endParaRPr lang="en-US" dirty="0" smtClean="0"/>
          </a:p>
          <a:p>
            <a:pPr lvl="2"/>
            <a:r>
              <a:rPr lang="en-US" dirty="0" err="1" smtClean="0"/>
              <a:t>run_data_feeds.sh</a:t>
            </a:r>
            <a:endParaRPr lang="en-US" dirty="0" smtClean="0"/>
          </a:p>
          <a:p>
            <a:pPr lvl="2"/>
            <a:r>
              <a:rPr lang="en-US" dirty="0" err="1"/>
              <a:t>r</a:t>
            </a:r>
            <a:r>
              <a:rPr lang="en-US" dirty="0" err="1" smtClean="0"/>
              <a:t>un_model.sh</a:t>
            </a:r>
            <a:endParaRPr lang="en-US" dirty="0" smtClean="0"/>
          </a:p>
          <a:p>
            <a:pPr lvl="2"/>
            <a:r>
              <a:rPr lang="en-US" dirty="0" err="1" smtClean="0"/>
              <a:t>run_predict.sh</a:t>
            </a: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254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against Efficient Market Hypothesis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It is </a:t>
            </a:r>
            <a:r>
              <a:rPr lang="en-US" dirty="0" smtClean="0">
                <a:solidFill>
                  <a:srgbClr val="008000"/>
                </a:solidFill>
              </a:rPr>
              <a:t>possible</a:t>
            </a:r>
            <a:r>
              <a:rPr lang="en-US" dirty="0" smtClean="0"/>
              <a:t> to “</a:t>
            </a:r>
            <a:r>
              <a:rPr lang="en-US" dirty="0" smtClean="0">
                <a:solidFill>
                  <a:srgbClr val="008000"/>
                </a:solidFill>
              </a:rPr>
              <a:t>beat the market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nvestors</a:t>
            </a:r>
            <a:r>
              <a:rPr lang="en-US" dirty="0"/>
              <a:t>, such as Warren Buffett have consistently beaten the market over long periods of time, which by definition is impossible according to the </a:t>
            </a:r>
            <a:r>
              <a:rPr lang="en-US" dirty="0" smtClean="0"/>
              <a:t>EMH 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Leverage social media to build </a:t>
            </a:r>
            <a:r>
              <a:rPr lang="en-US" dirty="0" smtClean="0">
                <a:solidFill>
                  <a:srgbClr val="0000FF"/>
                </a:solidFill>
              </a:rPr>
              <a:t>indicators</a:t>
            </a:r>
            <a:r>
              <a:rPr lang="en-US" dirty="0" smtClean="0"/>
              <a:t> that can predict stock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939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8788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Pitch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300" y="1212515"/>
            <a:ext cx="8445500" cy="4525963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P</a:t>
            </a:r>
            <a:r>
              <a:rPr lang="en-US" sz="2800" dirty="0" smtClean="0"/>
              <a:t>redict stock </a:t>
            </a:r>
            <a:r>
              <a:rPr lang="en-US" sz="2800" dirty="0" smtClean="0"/>
              <a:t>price </a:t>
            </a:r>
            <a:r>
              <a:rPr lang="en-US" sz="2800" dirty="0" smtClean="0"/>
              <a:t>movement based </a:t>
            </a:r>
            <a:r>
              <a:rPr lang="en-US" sz="2800" dirty="0" smtClean="0"/>
              <a:t>on social sentiments</a:t>
            </a:r>
          </a:p>
          <a:p>
            <a:r>
              <a:rPr lang="en-US" sz="2800" dirty="0"/>
              <a:t>M</a:t>
            </a:r>
            <a:r>
              <a:rPr lang="en-US" sz="2800" dirty="0" smtClean="0"/>
              <a:t>onitor twitter feed to capture word frequency associated with a stock</a:t>
            </a:r>
          </a:p>
          <a:p>
            <a:r>
              <a:rPr lang="en-US" sz="2800" dirty="0" smtClean="0"/>
              <a:t>Track </a:t>
            </a:r>
            <a:r>
              <a:rPr lang="en-US" sz="2800" dirty="0" smtClean="0"/>
              <a:t>current stock price</a:t>
            </a:r>
          </a:p>
          <a:p>
            <a:r>
              <a:rPr lang="en-US" sz="2800" dirty="0" smtClean="0"/>
              <a:t>Feed ML Lib with Stock </a:t>
            </a:r>
            <a:r>
              <a:rPr lang="en-US" sz="2800" dirty="0" smtClean="0"/>
              <a:t>Price Change </a:t>
            </a:r>
            <a:r>
              <a:rPr lang="en-US" sz="2800" dirty="0" smtClean="0"/>
              <a:t>&amp; word:frequency for each stock and generate a model for training data</a:t>
            </a:r>
          </a:p>
          <a:p>
            <a:r>
              <a:rPr lang="en-US" sz="2800" dirty="0" smtClean="0"/>
              <a:t>Continuously update and apply </a:t>
            </a:r>
            <a:r>
              <a:rPr lang="en-US" sz="2800" dirty="0" smtClean="0"/>
              <a:t>the model to test data real time to predict stock price to predict say buy/hold/sell ?</a:t>
            </a:r>
          </a:p>
          <a:p>
            <a:r>
              <a:rPr lang="en-US" sz="2800" dirty="0" smtClean="0"/>
              <a:t>Notify app of </a:t>
            </a:r>
            <a:r>
              <a:rPr lang="en-US" sz="2800" dirty="0" smtClean="0"/>
              <a:t>Buy/Sell/Hold Recommendations</a:t>
            </a: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01895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Investment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263" y="1600200"/>
            <a:ext cx="8459537" cy="4525963"/>
          </a:xfrm>
        </p:spPr>
        <p:txBody>
          <a:bodyPr/>
          <a:lstStyle/>
          <a:p>
            <a:r>
              <a:rPr lang="en-US" dirty="0" smtClean="0"/>
              <a:t>Test Indicators &amp; Build Confidence </a:t>
            </a:r>
          </a:p>
          <a:p>
            <a:r>
              <a:rPr lang="en-US" dirty="0" smtClean="0"/>
              <a:t>Act on the app recommendations</a:t>
            </a:r>
          </a:p>
          <a:p>
            <a:r>
              <a:rPr lang="en-US" dirty="0" smtClean="0"/>
              <a:t>Calculate returns over a period of time risk free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577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77144" cy="4525963"/>
          </a:xfrm>
        </p:spPr>
        <p:txBody>
          <a:bodyPr/>
          <a:lstStyle/>
          <a:p>
            <a:r>
              <a:rPr lang="en-US" dirty="0" smtClean="0"/>
              <a:t>Core Spark (</a:t>
            </a:r>
            <a:r>
              <a:rPr lang="en-US" dirty="0" smtClean="0"/>
              <a:t>Scala</a:t>
            </a:r>
            <a:r>
              <a:rPr lang="en-US" dirty="0" smtClean="0"/>
              <a:t> based)</a:t>
            </a:r>
          </a:p>
          <a:p>
            <a:r>
              <a:rPr lang="en-US" dirty="0" smtClean="0"/>
              <a:t>Spark Streaming (to capture twitter feed)</a:t>
            </a:r>
          </a:p>
          <a:p>
            <a:r>
              <a:rPr lang="en-US" dirty="0" smtClean="0"/>
              <a:t>Spark </a:t>
            </a:r>
            <a:r>
              <a:rPr lang="en-US" dirty="0" smtClean="0"/>
              <a:t>MLLib</a:t>
            </a:r>
            <a:r>
              <a:rPr lang="en-US" dirty="0" smtClean="0"/>
              <a:t> (to build model)</a:t>
            </a:r>
          </a:p>
          <a:p>
            <a:r>
              <a:rPr lang="en-US" dirty="0" smtClean="0"/>
              <a:t>Nodejs</a:t>
            </a:r>
            <a:r>
              <a:rPr lang="en-US" dirty="0" smtClean="0"/>
              <a:t> for pushing results to UI</a:t>
            </a:r>
          </a:p>
          <a:p>
            <a:r>
              <a:rPr lang="en-US" dirty="0" smtClean="0"/>
              <a:t>Web based UI (Bootstrap)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826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169885"/>
            <a:ext cx="8229600" cy="53719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5" name="Striped Right Arrow 4"/>
          <p:cNvSpPr/>
          <p:nvPr/>
        </p:nvSpPr>
        <p:spPr>
          <a:xfrm>
            <a:off x="457200" y="1279548"/>
            <a:ext cx="2146300" cy="533400"/>
          </a:xfrm>
          <a:prstGeom prst="strip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Twitter stream</a:t>
            </a:r>
            <a:endParaRPr lang="en-US" dirty="0"/>
          </a:p>
        </p:txBody>
      </p:sp>
      <p:sp>
        <p:nvSpPr>
          <p:cNvPr id="6" name="Striped Right Arrow 5"/>
          <p:cNvSpPr/>
          <p:nvPr/>
        </p:nvSpPr>
        <p:spPr>
          <a:xfrm>
            <a:off x="266700" y="4912629"/>
            <a:ext cx="2705100" cy="660400"/>
          </a:xfrm>
          <a:prstGeom prst="strip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Twitter Stream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71800" y="1030549"/>
            <a:ext cx="2781300" cy="889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Spark Scala </a:t>
            </a:r>
            <a:r>
              <a:rPr lang="en-US" b="1" dirty="0" smtClean="0">
                <a:solidFill>
                  <a:srgbClr val="FFFFFF"/>
                </a:solidFill>
              </a:rPr>
              <a:t>Streaming App </a:t>
            </a:r>
            <a:r>
              <a:rPr lang="en-US" dirty="0" smtClean="0"/>
              <a:t>to capture stock </a:t>
            </a:r>
            <a:r>
              <a:rPr lang="en-US" dirty="0" smtClean="0"/>
              <a:t>sentiment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022600" y="2857500"/>
            <a:ext cx="2781300" cy="889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Spark Scala </a:t>
            </a:r>
            <a:r>
              <a:rPr lang="en-US" b="1" dirty="0" smtClean="0">
                <a:solidFill>
                  <a:schemeClr val="bg1"/>
                </a:solidFill>
              </a:rPr>
              <a:t>MLLib App </a:t>
            </a:r>
            <a:r>
              <a:rPr lang="en-US" dirty="0" smtClean="0"/>
              <a:t>to compute </a:t>
            </a:r>
            <a:r>
              <a:rPr lang="en-US" dirty="0" smtClean="0"/>
              <a:t>model on data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314700" y="4684029"/>
            <a:ext cx="2489200" cy="889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Spark MLLib App to </a:t>
            </a:r>
            <a:r>
              <a:rPr lang="en-US" dirty="0" smtClean="0"/>
              <a:t>apply/update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10" name="Striped Right Arrow 9"/>
          <p:cNvSpPr/>
          <p:nvPr/>
        </p:nvSpPr>
        <p:spPr>
          <a:xfrm>
            <a:off x="520700" y="3086100"/>
            <a:ext cx="2247900" cy="660400"/>
          </a:xfrm>
          <a:prstGeom prst="strip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Delta in Stock Price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>
          <a:xfrm>
            <a:off x="4203700" y="2015052"/>
            <a:ext cx="484632" cy="80016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Down Arrow 11"/>
          <p:cNvSpPr/>
          <p:nvPr/>
        </p:nvSpPr>
        <p:spPr>
          <a:xfrm>
            <a:off x="4203700" y="3858567"/>
            <a:ext cx="484632" cy="77411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327900" y="5148900"/>
            <a:ext cx="1358900" cy="482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18" name="Up Arrow 17"/>
          <p:cNvSpPr/>
          <p:nvPr/>
        </p:nvSpPr>
        <p:spPr>
          <a:xfrm>
            <a:off x="7666894" y="4245625"/>
            <a:ext cx="533400" cy="696792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314700" y="6220030"/>
            <a:ext cx="2401152" cy="406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Node.js</a:t>
            </a:r>
            <a:r>
              <a:rPr lang="en-US" dirty="0" smtClean="0"/>
              <a:t> Web </a:t>
            </a:r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24" name="Bent-Up Arrow 23"/>
          <p:cNvSpPr/>
          <p:nvPr/>
        </p:nvSpPr>
        <p:spPr>
          <a:xfrm>
            <a:off x="6117494" y="5788929"/>
            <a:ext cx="2082800" cy="825500"/>
          </a:xfrm>
          <a:prstGeom prst="bent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Push channel</a:t>
            </a:r>
            <a:endParaRPr lang="en-US" dirty="0"/>
          </a:p>
        </p:txBody>
      </p:sp>
      <p:sp>
        <p:nvSpPr>
          <p:cNvPr id="25" name="Down Arrow 24"/>
          <p:cNvSpPr/>
          <p:nvPr/>
        </p:nvSpPr>
        <p:spPr>
          <a:xfrm>
            <a:off x="4332732" y="5573029"/>
            <a:ext cx="355600" cy="555737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996522"/>
              </p:ext>
            </p:extLst>
          </p:nvPr>
        </p:nvGraphicFramePr>
        <p:xfrm>
          <a:off x="6117494" y="2993460"/>
          <a:ext cx="3026507" cy="111252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759321"/>
                <a:gridCol w="748376"/>
                <a:gridCol w="15188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stock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price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Recommendation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MSFT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7515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9073"/>
          </a:xfrm>
        </p:spPr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986556"/>
              </p:ext>
            </p:extLst>
          </p:nvPr>
        </p:nvGraphicFramePr>
        <p:xfrm>
          <a:off x="457200" y="1318436"/>
          <a:ext cx="8229600" cy="460756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Twitter Stream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Model Builder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Stock Predictor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Filter on company name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Collect words in tweet within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="1" baseline="0" dirty="0" smtClean="0"/>
                        <a:t>2 sliding windows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One to feed the model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Other to apply the model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Use Yahoo </a:t>
                      </a:r>
                      <a:r>
                        <a:rPr lang="en-US" sz="1600" b="1" baseline="0" dirty="0" smtClean="0"/>
                        <a:t>YQL</a:t>
                      </a:r>
                      <a:r>
                        <a:rPr lang="en-US" sz="1600" baseline="0" dirty="0" smtClean="0"/>
                        <a:t> to fetch stock quote at beginning/end of window</a:t>
                      </a:r>
                      <a:endParaRPr lang="en-US" sz="1600" dirty="0" smtClean="0"/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Filter out </a:t>
                      </a:r>
                      <a:r>
                        <a:rPr lang="en-US" sz="1600" b="1" dirty="0" smtClean="0"/>
                        <a:t>stop words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Update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="1" baseline="0" dirty="0" smtClean="0"/>
                        <a:t>word count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Select </a:t>
                      </a:r>
                      <a:r>
                        <a:rPr lang="en-US" sz="1600" b="1" baseline="0" dirty="0" smtClean="0"/>
                        <a:t>Top N words </a:t>
                      </a:r>
                      <a:r>
                        <a:rPr lang="en-US" sz="1600" baseline="0" dirty="0" smtClean="0"/>
                        <a:t>as </a:t>
                      </a:r>
                      <a:r>
                        <a:rPr lang="en-US" sz="1600" baseline="0" dirty="0" smtClean="0">
                          <a:solidFill>
                            <a:srgbClr val="3366FF"/>
                          </a:solidFill>
                        </a:rPr>
                        <a:t>features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If delta stock price is positive, recommend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If static, hold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If negative, sell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Write out to file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 smtClean="0"/>
                        <a:t>Read data file created </a:t>
                      </a:r>
                    </a:p>
                    <a:p>
                      <a:r>
                        <a:rPr lang="en-US" sz="1600" dirty="0" smtClean="0"/>
                        <a:t>      (movement</a:t>
                      </a:r>
                      <a:r>
                        <a:rPr lang="en-US" sz="1600" baseline="0" dirty="0" smtClean="0"/>
                        <a:t> feature List)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Apply </a:t>
                      </a:r>
                      <a:r>
                        <a:rPr lang="en-US" sz="1600" b="1" baseline="0" dirty="0" smtClean="0"/>
                        <a:t>Logistic Regression multiclass</a:t>
                      </a:r>
                      <a:r>
                        <a:rPr lang="en-US" sz="1600" baseline="0" dirty="0" smtClean="0"/>
                        <a:t> classification algorithm from MLLib  to </a:t>
                      </a:r>
                      <a:r>
                        <a:rPr lang="en-US" sz="1600" b="1" baseline="0" dirty="0" smtClean="0"/>
                        <a:t>train/test </a:t>
                      </a:r>
                      <a:r>
                        <a:rPr lang="en-US" sz="1600" baseline="0" dirty="0" smtClean="0"/>
                        <a:t>the data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Save </a:t>
                      </a:r>
                      <a:r>
                        <a:rPr lang="en-US" sz="1600" b="1" baseline="0" dirty="0" smtClean="0"/>
                        <a:t>company specific model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This is an </a:t>
                      </a:r>
                      <a:r>
                        <a:rPr lang="en-US" sz="1600" b="1" baseline="0" dirty="0" smtClean="0"/>
                        <a:t>iterative process</a:t>
                      </a:r>
                      <a:r>
                        <a:rPr lang="en-US" sz="1600" baseline="0" dirty="0" smtClean="0"/>
                        <a:t>, so model is constantly learning and updating itself </a:t>
                      </a:r>
                    </a:p>
                    <a:p>
                      <a:pPr marL="0" indent="0">
                        <a:buFont typeface="Arial"/>
                        <a:buNone/>
                      </a:pPr>
                      <a:endParaRPr lang="en-US" sz="1600" baseline="0" dirty="0" smtClean="0"/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="1" dirty="0" smtClean="0"/>
                        <a:t>Load</a:t>
                      </a:r>
                      <a:r>
                        <a:rPr lang="en-US" sz="1600" b="1" baseline="0" dirty="0" smtClean="0"/>
                        <a:t> the model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aseline="0" dirty="0" smtClean="0"/>
                        <a:t>Read in the latest word count feature set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="1" baseline="0" dirty="0" smtClean="0"/>
                        <a:t>Apply the model </a:t>
                      </a:r>
                      <a:r>
                        <a:rPr lang="en-US" sz="1600" baseline="0" dirty="0" smtClean="0"/>
                        <a:t>to predict movement in stock price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b="1" baseline="0" dirty="0" smtClean="0"/>
                        <a:t>Post the prediction </a:t>
                      </a:r>
                      <a:r>
                        <a:rPr lang="en-US" sz="1600" baseline="0" dirty="0" smtClean="0"/>
                        <a:t>to a REST web service which updates a web page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6644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WarrenBuffet</a:t>
            </a:r>
            <a:r>
              <a:rPr lang="en-US" dirty="0" smtClean="0"/>
              <a:t> By </a:t>
            </a:r>
            <a:r>
              <a:rPr lang="en-US" dirty="0" smtClean="0"/>
              <a:t>DataJhoom</a:t>
            </a:r>
            <a:endParaRPr lang="en-US" dirty="0"/>
          </a:p>
        </p:txBody>
      </p:sp>
      <p:pic>
        <p:nvPicPr>
          <p:cNvPr id="4" name="WP_20150530_09_03_30_Pr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506043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Stock Movement Predictor</a:t>
            </a:r>
            <a:endParaRPr lang="en-US" dirty="0"/>
          </a:p>
        </p:txBody>
      </p:sp>
      <p:pic>
        <p:nvPicPr>
          <p:cNvPr id="5" name="Picture 4" descr="Screen Shot 2015-05-30 at 10.59.3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5" y="1679461"/>
            <a:ext cx="8493249" cy="421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475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3850</TotalTime>
  <Words>418</Words>
  <Application>Microsoft Macintosh PowerPoint</Application>
  <PresentationFormat>On-screen Show (4:3)</PresentationFormat>
  <Paragraphs>79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Stock Movement Forecaster App: Warren Buffet  ‘Invest For Me’</vt:lpstr>
      <vt:lpstr>Case against Efficient Market Hypothesis</vt:lpstr>
      <vt:lpstr>Pitch</vt:lpstr>
      <vt:lpstr>Virtual Investment</vt:lpstr>
      <vt:lpstr>Technology Choices</vt:lpstr>
      <vt:lpstr>Architecture</vt:lpstr>
      <vt:lpstr>Components</vt:lpstr>
      <vt:lpstr>WarrenBuffet By DataJhoom</vt:lpstr>
      <vt:lpstr>Stock Movement Predictor</vt:lpstr>
      <vt:lpstr>Code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Predictor</dc:title>
  <dc:creator>Anindita Mahapatra</dc:creator>
  <cp:lastModifiedBy>Anindita Mahapatra</cp:lastModifiedBy>
  <cp:revision>28</cp:revision>
  <dcterms:created xsi:type="dcterms:W3CDTF">2015-05-25T17:09:27Z</dcterms:created>
  <dcterms:modified xsi:type="dcterms:W3CDTF">2015-05-30T17:58:00Z</dcterms:modified>
</cp:coreProperties>
</file>

<file path=docProps/thumbnail.jpeg>
</file>